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69" r:id="rId3"/>
    <p:sldId id="294" r:id="rId4"/>
    <p:sldId id="271" r:id="rId5"/>
    <p:sldId id="295" r:id="rId6"/>
    <p:sldId id="276" r:id="rId7"/>
    <p:sldId id="277" r:id="rId8"/>
    <p:sldId id="278" r:id="rId9"/>
    <p:sldId id="296" r:id="rId10"/>
    <p:sldId id="279" r:id="rId11"/>
    <p:sldId id="297" r:id="rId12"/>
    <p:sldId id="291" r:id="rId13"/>
    <p:sldId id="275" r:id="rId14"/>
    <p:sldId id="259" r:id="rId15"/>
    <p:sldId id="280" r:id="rId16"/>
    <p:sldId id="298" r:id="rId17"/>
    <p:sldId id="284" r:id="rId18"/>
    <p:sldId id="285" r:id="rId19"/>
    <p:sldId id="287" r:id="rId20"/>
    <p:sldId id="288" r:id="rId21"/>
    <p:sldId id="289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/>
    <p:restoredTop sz="94705"/>
  </p:normalViewPr>
  <p:slideViewPr>
    <p:cSldViewPr snapToGrid="0" snapToObjects="1">
      <p:cViewPr varScale="1">
        <p:scale>
          <a:sx n="138" d="100"/>
          <a:sy n="138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09B9F-00ED-3E4E-BFF6-A2D92009E05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532B-0117-2F44-BCDB-AE0DD3C0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7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06" y="1207532"/>
            <a:ext cx="7772400" cy="1790700"/>
          </a:xfrm>
        </p:spPr>
        <p:txBody>
          <a:bodyPr/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695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</p:spTree>
    <p:extLst>
      <p:ext uri="{BB962C8B-B14F-4D97-AF65-F5344CB8AC3E}">
        <p14:creationId xmlns:p14="http://schemas.microsoft.com/office/powerpoint/2010/main" val="79198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80FFB-E590-3248-8D31-9A06F181CB01}"/>
              </a:ext>
            </a:extLst>
          </p:cNvPr>
          <p:cNvSpPr/>
          <p:nvPr/>
        </p:nvSpPr>
        <p:spPr>
          <a:xfrm>
            <a:off x="577108" y="1274616"/>
            <a:ext cx="8395277" cy="112901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04774-0A02-5E48-A86D-FF59C978ECAC}"/>
              </a:ext>
            </a:extLst>
          </p:cNvPr>
          <p:cNvSpPr txBox="1"/>
          <p:nvPr/>
        </p:nvSpPr>
        <p:spPr>
          <a:xfrm>
            <a:off x="4516584" y="809075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Left joins should be our default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5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F3BF6-A2F8-3B4E-A48D-0885837B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27" y="69368"/>
            <a:ext cx="5403078" cy="49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one-to-many</a:t>
            </a:r>
          </a:p>
          <a:p>
            <a:pPr lvl="1"/>
            <a:r>
              <a:rPr lang="en-US" dirty="0"/>
              <a:t>Each flight has one plane, but each plane has many flights</a:t>
            </a:r>
          </a:p>
          <a:p>
            <a:endParaRPr lang="en-US" dirty="0"/>
          </a:p>
          <a:p>
            <a:r>
              <a:rPr lang="en-US" dirty="0"/>
              <a:t>Can also be many-to-many</a:t>
            </a:r>
          </a:p>
          <a:p>
            <a:pPr lvl="1"/>
            <a:r>
              <a:rPr lang="en-US" dirty="0"/>
              <a:t>Each airline flies to many airports; each airport hosts many airlines</a:t>
            </a:r>
          </a:p>
          <a:p>
            <a:endParaRPr lang="en-US" dirty="0"/>
          </a:p>
          <a:p>
            <a:r>
              <a:rPr lang="en-US" dirty="0"/>
              <a:t>Can also be one-to-one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7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32" y="2269274"/>
            <a:ext cx="4574660" cy="2131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209" y="1399313"/>
            <a:ext cx="701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One table has duplicate keys (typically a one-to-many relationship)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e.g. “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dest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” in the flights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tibble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4209" y="1399313"/>
            <a:ext cx="533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Both tables have duplicate keys (typically an error)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76" y="2092107"/>
            <a:ext cx="4372105" cy="24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E9A1-C87E-EF4E-BF81-5C3A6497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5AA1E-16EA-8E45-B35B-FE0EC802C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location of the origin </a:t>
            </a:r>
            <a:r>
              <a:rPr lang="en-US" i="1" dirty="0"/>
              <a:t>and</a:t>
            </a:r>
            <a:r>
              <a:rPr lang="en-US" dirty="0"/>
              <a:t> destination (i.e. the </a:t>
            </a:r>
            <a:r>
              <a:rPr lang="en-US" dirty="0" err="1"/>
              <a:t>lat</a:t>
            </a:r>
            <a:r>
              <a:rPr lang="en-US" dirty="0"/>
              <a:t> and </a:t>
            </a:r>
            <a:r>
              <a:rPr lang="en-US" dirty="0" err="1"/>
              <a:t>lon</a:t>
            </a:r>
            <a:r>
              <a:rPr lang="en-US" dirty="0"/>
              <a:t>) to flights. You may want to use the suffix parameter to disambiguate variable names in your 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OPTIONAL QUESTION:</a:t>
            </a:r>
            <a:br>
              <a:rPr lang="en-US" dirty="0"/>
            </a:br>
            <a:r>
              <a:rPr lang="en-US" dirty="0"/>
              <a:t>Is there a relationship between the age of a plane and its delays? [You will have to work with the full flights data to access delay data]</a:t>
            </a:r>
          </a:p>
        </p:txBody>
      </p:sp>
    </p:spTree>
    <p:extLst>
      <p:ext uri="{BB962C8B-B14F-4D97-AF65-F5344CB8AC3E}">
        <p14:creationId xmlns:p14="http://schemas.microsoft.com/office/powerpoint/2010/main" val="362847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8068783" cy="3263504"/>
          </a:xfrm>
        </p:spPr>
        <p:txBody>
          <a:bodyPr/>
          <a:lstStyle/>
          <a:p>
            <a:r>
              <a:rPr lang="en-US" dirty="0"/>
              <a:t>Filters the observations, does not add variables</a:t>
            </a:r>
          </a:p>
          <a:p>
            <a:endParaRPr lang="en-US" dirty="0"/>
          </a:p>
          <a:p>
            <a:pPr lvl="1"/>
            <a:r>
              <a:rPr lang="en-US" dirty="0" err="1"/>
              <a:t>semi_join</a:t>
            </a:r>
            <a:r>
              <a:rPr lang="en-US" dirty="0"/>
              <a:t>(x, y) </a:t>
            </a:r>
            <a:r>
              <a:rPr lang="en-US" b="1" dirty="0"/>
              <a:t>keeps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  <a:p>
            <a:pPr lvl="1"/>
            <a:r>
              <a:rPr lang="en-US" dirty="0" err="1"/>
              <a:t>anti_join</a:t>
            </a:r>
            <a:r>
              <a:rPr lang="en-US" dirty="0"/>
              <a:t>(x, y) </a:t>
            </a:r>
            <a:r>
              <a:rPr lang="en-US" b="1" dirty="0"/>
              <a:t>drops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4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8" y="2404878"/>
            <a:ext cx="3154620" cy="130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42" y="2404878"/>
            <a:ext cx="3197151" cy="132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330" y="172247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Semi-join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4856" y="1722475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Anti-join</a:t>
            </a:r>
          </a:p>
        </p:txBody>
      </p:sp>
    </p:spTree>
    <p:extLst>
      <p:ext uri="{BB962C8B-B14F-4D97-AF65-F5344CB8AC3E}">
        <p14:creationId xmlns:p14="http://schemas.microsoft.com/office/powerpoint/2010/main" val="169556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flights to only show flights with planes that have flown at least 100 flights (hint: you will need to first use summarize())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Combine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::vehicles and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::common to find only the records for the most common models</a:t>
            </a:r>
          </a:p>
        </p:txBody>
      </p:sp>
    </p:spTree>
    <p:extLst>
      <p:ext uri="{BB962C8B-B14F-4D97-AF65-F5344CB8AC3E}">
        <p14:creationId xmlns:p14="http://schemas.microsoft.com/office/powerpoint/2010/main" val="70736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Four main types of operations with two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5419"/>
            <a:ext cx="7886700" cy="3263504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Binding, </a:t>
            </a:r>
            <a:r>
              <a:rPr lang="en-US" dirty="0"/>
              <a:t>which simply stacks tables on top of or beside each other</a:t>
            </a:r>
          </a:p>
          <a:p>
            <a:endParaRPr lang="en-US" b="1" dirty="0"/>
          </a:p>
          <a:p>
            <a:r>
              <a:rPr lang="en-US" b="1" dirty="0"/>
              <a:t>Mutating joins</a:t>
            </a:r>
            <a:r>
              <a:rPr lang="en-US" dirty="0"/>
              <a:t>, which add new variables to one data frame from matching observations in another.</a:t>
            </a:r>
          </a:p>
          <a:p>
            <a:endParaRPr lang="en-US" dirty="0"/>
          </a:p>
          <a:p>
            <a:r>
              <a:rPr lang="en-US" b="1" dirty="0"/>
              <a:t>Filtering joins</a:t>
            </a:r>
            <a:r>
              <a:rPr lang="en-US" dirty="0"/>
              <a:t>, which filter observations from one data frame based on whether or not they match an observation in the other table.</a:t>
            </a:r>
          </a:p>
          <a:p>
            <a:endParaRPr lang="en-US" dirty="0"/>
          </a:p>
          <a:p>
            <a:r>
              <a:rPr lang="en-US" b="1" dirty="0"/>
              <a:t>Set operations</a:t>
            </a:r>
            <a:r>
              <a:rPr lang="en-US" dirty="0"/>
              <a:t>, which treat observations as if they were set elements.</a:t>
            </a:r>
          </a:p>
        </p:txBody>
      </p:sp>
    </p:spTree>
    <p:extLst>
      <p:ext uri="{BB962C8B-B14F-4D97-AF65-F5344CB8AC3E}">
        <p14:creationId xmlns:p14="http://schemas.microsoft.com/office/powerpoint/2010/main" val="59802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problems </a:t>
            </a:r>
            <a:r>
              <a:rPr lang="mr-IN" dirty="0"/>
              <a:t>–</a:t>
            </a:r>
            <a:r>
              <a:rPr lang="en-US" dirty="0"/>
              <a:t> how to troubleshoot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identifying the variables that form the primary key in each table based on your understanding of the data</a:t>
            </a:r>
          </a:p>
          <a:p>
            <a:endParaRPr lang="en-US" dirty="0"/>
          </a:p>
          <a:p>
            <a:r>
              <a:rPr lang="en-US" dirty="0"/>
              <a:t>Check that none of the variables in the primary key are missing. If a value is missing then it can’t identify an observation!</a:t>
            </a:r>
          </a:p>
          <a:p>
            <a:endParaRPr lang="en-US" dirty="0"/>
          </a:p>
          <a:p>
            <a:r>
              <a:rPr lang="en-US" dirty="0"/>
              <a:t>Check that your foreign keys match primary keys in another table. The best way to do this is with an </a:t>
            </a:r>
            <a:r>
              <a:rPr lang="en-US" dirty="0" err="1"/>
              <a:t>anti_join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2733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338D-0343-A442-87B6-A03B5AE0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18EE0-739D-5841-93B2-4C09767E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3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9513-AD58-BC4F-8A50-6A7CABC8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binds and column binds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6725-69F6-EF40-BA90-B719E04C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Row binding (e.g. </a:t>
            </a:r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bind_rows</a:t>
            </a:r>
            <a:r>
              <a:rPr lang="en-US" dirty="0"/>
              <a:t>() or base::</a:t>
            </a:r>
            <a:r>
              <a:rPr lang="en-US" dirty="0" err="1"/>
              <a:t>rbind</a:t>
            </a:r>
            <a:r>
              <a:rPr lang="en-US" dirty="0"/>
              <a:t>())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approaches for row binding have different combinations of flexibility vs rigidity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works when it should and usually doesn’t when it shouldn’t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Column binding (e.g. </a:t>
            </a:r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bind_cols</a:t>
            </a:r>
            <a:r>
              <a:rPr lang="en-US" dirty="0"/>
              <a:t>() or base::</a:t>
            </a:r>
            <a:r>
              <a:rPr lang="en-US" dirty="0" err="1"/>
              <a:t>cbind</a:t>
            </a:r>
            <a:r>
              <a:rPr lang="en-US" dirty="0"/>
              <a:t>())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job to ensure the rows are aligned – easy to make 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Dangerous – avoid whenever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join functions instead</a:t>
            </a:r>
          </a:p>
        </p:txBody>
      </p:sp>
    </p:spTree>
    <p:extLst>
      <p:ext uri="{BB962C8B-B14F-4D97-AF65-F5344CB8AC3E}">
        <p14:creationId xmlns:p14="http://schemas.microsoft.com/office/powerpoint/2010/main" val="215880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variable </a:t>
            </a:r>
            <a:r>
              <a:rPr lang="en-US" b="1" dirty="0"/>
              <a:t>(or set of variables) </a:t>
            </a:r>
            <a:r>
              <a:rPr lang="en-US" dirty="0"/>
              <a:t>that uniquely identifies an observation</a:t>
            </a:r>
          </a:p>
          <a:p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primary key</a:t>
            </a:r>
            <a:r>
              <a:rPr lang="en-US" dirty="0"/>
              <a:t> uniquely identifies an observation in its own table [can be a set of variables]. For example, </a:t>
            </a:r>
            <a:r>
              <a:rPr lang="en-US" dirty="0" err="1"/>
              <a:t>planes$tailnum</a:t>
            </a:r>
            <a:r>
              <a:rPr lang="en-US" dirty="0"/>
              <a:t> is a primary key because it uniquely identifies each plane in the planes 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foreign key</a:t>
            </a:r>
            <a:r>
              <a:rPr lang="en-US" dirty="0"/>
              <a:t> uniquely identifies an observation in another table [can be a set of variables]. For example, the </a:t>
            </a:r>
            <a:r>
              <a:rPr lang="en-US" dirty="0" err="1"/>
              <a:t>flights$tailnum</a:t>
            </a:r>
            <a:r>
              <a:rPr lang="en-US" dirty="0"/>
              <a:t> is a foreign key because it appears in the flights table where it matches each flight to a unique plane.</a:t>
            </a:r>
          </a:p>
        </p:txBody>
      </p:sp>
    </p:spTree>
    <p:extLst>
      <p:ext uri="{BB962C8B-B14F-4D97-AF65-F5344CB8AC3E}">
        <p14:creationId xmlns:p14="http://schemas.microsoft.com/office/powerpoint/2010/main" val="368085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568E-B724-AD41-9D50-5E76ADD3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E4FC-6461-0644-B981-2CFF4A977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added the full airline names to our flights2 dataset. Now try to instead add information about each plane from the dataset named planes</a:t>
            </a:r>
          </a:p>
        </p:txBody>
      </p:sp>
    </p:spTree>
    <p:extLst>
      <p:ext uri="{BB962C8B-B14F-4D97-AF65-F5344CB8AC3E}">
        <p14:creationId xmlns:p14="http://schemas.microsoft.com/office/powerpoint/2010/main" val="89336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</p:spTree>
    <p:extLst>
      <p:ext uri="{BB962C8B-B14F-4D97-AF65-F5344CB8AC3E}">
        <p14:creationId xmlns:p14="http://schemas.microsoft.com/office/powerpoint/2010/main" val="12869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</p:spTree>
    <p:extLst>
      <p:ext uri="{BB962C8B-B14F-4D97-AF65-F5344CB8AC3E}">
        <p14:creationId xmlns:p14="http://schemas.microsoft.com/office/powerpoint/2010/main" val="21765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0E0AD-9DDA-9C47-8676-03541B36002E}"/>
              </a:ext>
            </a:extLst>
          </p:cNvPr>
          <p:cNvSpPr txBox="1"/>
          <p:nvPr/>
        </p:nvSpPr>
        <p:spPr>
          <a:xfrm>
            <a:off x="4250581" y="4817251"/>
            <a:ext cx="421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Could result in loss of observations – use with care</a:t>
            </a:r>
            <a:endParaRPr lang="en-US" sz="1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3831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3D36444-BA67-F541-8106-F53A01161389}" vid="{E4B51183-AA3E-8342-B534-F249D4AA1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2830</TotalTime>
  <Words>710</Words>
  <Application>Microsoft Macintosh PowerPoint</Application>
  <PresentationFormat>On-screen Show (16:9)</PresentationFormat>
  <Paragraphs>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Book</vt:lpstr>
      <vt:lpstr>Calibri</vt:lpstr>
      <vt:lpstr>Calibri Light</vt:lpstr>
      <vt:lpstr>Theme1</vt:lpstr>
      <vt:lpstr>Relational data</vt:lpstr>
      <vt:lpstr>Four main types of operations with two tables</vt:lpstr>
      <vt:lpstr>Row binds and column binds</vt:lpstr>
      <vt:lpstr>Keys</vt:lpstr>
      <vt:lpstr>Exercise</vt:lpstr>
      <vt:lpstr>Understanding joins</vt:lpstr>
      <vt:lpstr>Understanding joins</vt:lpstr>
      <vt:lpstr>Understanding joins</vt:lpstr>
      <vt:lpstr>Understanding joins</vt:lpstr>
      <vt:lpstr>Outer joins</vt:lpstr>
      <vt:lpstr>Outer joins</vt:lpstr>
      <vt:lpstr>PowerPoint Presentation</vt:lpstr>
      <vt:lpstr>Relations</vt:lpstr>
      <vt:lpstr>Duplicate keys</vt:lpstr>
      <vt:lpstr>Duplicate keys</vt:lpstr>
      <vt:lpstr>Exercise</vt:lpstr>
      <vt:lpstr>Filtering</vt:lpstr>
      <vt:lpstr>PowerPoint Presentation</vt:lpstr>
      <vt:lpstr>Exercises</vt:lpstr>
      <vt:lpstr>Join problems – how to troubleshoot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Overgaard Therkildsen</dc:creator>
  <cp:lastModifiedBy>Nina Overgaard Therkildsen</cp:lastModifiedBy>
  <cp:revision>39</cp:revision>
  <cp:lastPrinted>2020-04-20T12:27:12Z</cp:lastPrinted>
  <dcterms:created xsi:type="dcterms:W3CDTF">2018-09-25T09:28:11Z</dcterms:created>
  <dcterms:modified xsi:type="dcterms:W3CDTF">2020-10-26T17:51:40Z</dcterms:modified>
</cp:coreProperties>
</file>